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70" r:id="rId5"/>
    <p:sldId id="278" r:id="rId6"/>
    <p:sldId id="296" r:id="rId7"/>
    <p:sldId id="279" r:id="rId8"/>
    <p:sldId id="280" r:id="rId9"/>
    <p:sldId id="297" r:id="rId10"/>
    <p:sldId id="277" r:id="rId11"/>
    <p:sldId id="298" r:id="rId12"/>
    <p:sldId id="271" r:id="rId13"/>
    <p:sldId id="329" r:id="rId14"/>
    <p:sldId id="269" r:id="rId15"/>
    <p:sldId id="261" r:id="rId16"/>
    <p:sldId id="262" r:id="rId17"/>
    <p:sldId id="300" r:id="rId18"/>
    <p:sldId id="263" r:id="rId19"/>
    <p:sldId id="301" r:id="rId20"/>
    <p:sldId id="264" r:id="rId21"/>
    <p:sldId id="318" r:id="rId22"/>
    <p:sldId id="319" r:id="rId23"/>
    <p:sldId id="323" r:id="rId24"/>
    <p:sldId id="324" r:id="rId25"/>
    <p:sldId id="325" r:id="rId26"/>
    <p:sldId id="314" r:id="rId27"/>
    <p:sldId id="315" r:id="rId28"/>
    <p:sldId id="267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3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13D1A68-1267-499E-A86E-2FF63F7A0E3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0B05D2-240F-4CB3-B104-8192E7CAB5E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Kampu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61926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0" y="3105834"/>
            <a:ext cx="9144000" cy="246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en-US" sz="5400" b="1" dirty="0" smtClean="0"/>
          </a:p>
          <a:p>
            <a:pPr algn="r"/>
            <a:r>
              <a:rPr lang="en-ID" sz="4000" b="1" dirty="0" smtClean="0">
                <a:solidFill>
                  <a:schemeClr val="bg1"/>
                </a:solidFill>
              </a:rPr>
              <a:t>ETIKA DAN REGULASI PENYIARAN</a:t>
            </a:r>
            <a:endParaRPr lang="en-US" sz="4000" dirty="0" smtClean="0">
              <a:solidFill>
                <a:schemeClr val="bg1"/>
              </a:solidFill>
            </a:endParaRPr>
          </a:p>
          <a:p>
            <a:pPr algn="r"/>
            <a:r>
              <a:rPr lang="en-US" sz="6000" b="1" dirty="0" smtClean="0">
                <a:solidFill>
                  <a:srgbClr val="FF0000"/>
                </a:solidFill>
              </a:rPr>
              <a:t>FIKO</a:t>
            </a:r>
            <a:r>
              <a:rPr lang="en-ID" altLang="en-US" sz="6000" b="1" dirty="0" smtClean="0">
                <a:solidFill>
                  <a:srgbClr val="FF0000"/>
                </a:solidFill>
              </a:rPr>
              <a:t>M </a:t>
            </a:r>
            <a:r>
              <a:rPr lang="en-US" sz="6000" b="1" dirty="0" smtClean="0">
                <a:solidFill>
                  <a:srgbClr val="FF0000"/>
                </a:solidFill>
              </a:rPr>
              <a:t> Y.A.I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PERANAN/KEGUNAAN ETIKA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/>
              <a:t>Etika memiliki peran penting dalam komunikasi</a:t>
            </a:r>
          </a:p>
          <a:p>
            <a:r>
              <a:rPr lang="en-ID" altLang="en-US"/>
              <a:t>Melalui etika, tindakan komunikasi diarahkan menjadi sesuatu yang dilakukan secara otonom dan bebas, namun bertanggung jawab.</a:t>
            </a:r>
          </a:p>
          <a:p>
            <a:r>
              <a:rPr lang="en-ID" altLang="en-US"/>
              <a:t>Etika hadir untuk memberikan orientasi kepada kita dalam hidup dan berperilaku.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altLang="en-US"/>
              <a:t>PERANAN ETIKA DALAM MASYARAKAT MODERN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altLang="en-US"/>
              <a:t>TIGA CIRI SITUASI ETIS DUNIA MODERN:</a:t>
            </a:r>
          </a:p>
          <a:p>
            <a:r>
              <a:rPr lang="en-ID" altLang="en-US" b="1"/>
              <a:t>Pertama:</a:t>
            </a:r>
            <a:r>
              <a:rPr lang="en-ID" altLang="en-US"/>
              <a:t> Kita menyaksikan pluralisme moral. Dalam masyarakat yang berbeda sering terlihat nilai dan norma yang berbeda pula.</a:t>
            </a:r>
          </a:p>
          <a:p>
            <a:r>
              <a:rPr lang="en-ID" altLang="en-US" b="1"/>
              <a:t>Kedua:</a:t>
            </a:r>
            <a:r>
              <a:rPr lang="en-ID" altLang="en-US"/>
              <a:t> Sekarang banyak muncul masalah etis baru yang dulu tidak terduga.</a:t>
            </a:r>
          </a:p>
          <a:p>
            <a:r>
              <a:rPr lang="en-ID" altLang="en-US" b="1"/>
              <a:t>Ketiga:</a:t>
            </a:r>
            <a:r>
              <a:rPr lang="en-ID" altLang="en-US"/>
              <a:t> Dalam dunia modern tampak semakin jelas suatu kepedulian etis yang universal.</a:t>
            </a:r>
          </a:p>
          <a:p>
            <a:pPr marL="0" indent="0">
              <a:buNone/>
            </a:pPr>
            <a:r>
              <a:rPr lang="en-ID" altLang="en-US"/>
              <a:t>   (Kees Bertens)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KOMUNIKASI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/>
              <a:t>Etika sebagai (bagian) ilmu yang dipelajari di Fakultas Komunikasi</a:t>
            </a:r>
          </a:p>
          <a:p>
            <a:r>
              <a:rPr lang="en-ID" altLang="en-US"/>
              <a:t>Nama-nama/istilah objek kajian (Etika Komunikasi) yang muncul antara lain:  Etika Jurnalistik, Etika Penyiaran, Etika Kehumasan, Etika Periklanan, dll.</a:t>
            </a:r>
          </a:p>
          <a:p>
            <a:pPr marL="0" indent="0">
              <a:buNone/>
            </a:pPr>
            <a:endParaRPr lang="en-ID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PEMAHAMAN ETIKA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+mj-lt"/>
              <a:buNone/>
            </a:pPr>
            <a:r>
              <a:rPr lang="en-ID" altLang="en-US"/>
              <a:t>Pemahaman seseorang tentang etika variatif, a,l: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Etika dipahami sebagai etiket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Etika dipahami sebagai sopan santun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Etika dipahami sebagai ajaran ttg perilaku yg baik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Etika dipahami sebagai moral</a:t>
            </a:r>
          </a:p>
          <a:p>
            <a:pPr marL="514350" indent="-514350"/>
            <a:endParaRPr lang="en-ID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/>
              <a:t>Etika</a:t>
            </a:r>
          </a:p>
          <a:p>
            <a:r>
              <a:rPr lang="en-ID" altLang="en-US" i="1"/>
              <a:t>Ethos </a:t>
            </a:r>
            <a:r>
              <a:rPr lang="en-ID" altLang="en-US"/>
              <a:t>-- etos</a:t>
            </a:r>
          </a:p>
          <a:p>
            <a:r>
              <a:rPr lang="en-ID" altLang="en-US"/>
              <a:t>Etis</a:t>
            </a:r>
          </a:p>
          <a:p>
            <a:r>
              <a:rPr lang="en-ID" altLang="en-US"/>
              <a:t>Etiket</a:t>
            </a:r>
          </a:p>
          <a:p>
            <a:r>
              <a:rPr lang="en-ID" altLang="en-US"/>
              <a:t>Moral</a:t>
            </a:r>
          </a:p>
          <a:p>
            <a:r>
              <a:rPr lang="en-ID" altLang="en-US"/>
              <a:t>Nilai</a:t>
            </a:r>
          </a:p>
          <a:p>
            <a:r>
              <a:rPr lang="en-ID" altLang="en-US"/>
              <a:t>Aturan</a:t>
            </a:r>
          </a:p>
          <a:p>
            <a:r>
              <a:rPr lang="en-ID" altLang="en-US"/>
              <a:t>Peraturan</a:t>
            </a:r>
          </a:p>
          <a:p>
            <a:r>
              <a:rPr lang="en-ID" altLang="en-US"/>
              <a:t>Ketentuan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Etis:</a:t>
            </a:r>
            <a:endParaRPr lang="en-ID" altLang="en-US"/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Berhubungan (sesuai) dengan etika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Sesuai dengan asas perilaku yang disepakati secara umum</a:t>
            </a:r>
          </a:p>
          <a:p>
            <a:pPr marL="0" indent="0">
              <a:buFont typeface="+mj-lt"/>
              <a:buNone/>
            </a:pPr>
            <a:r>
              <a:rPr lang="en-ID" altLang="en-US"/>
              <a:t>      (KBBI Daring)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Etiket:</a:t>
            </a:r>
            <a:endParaRPr lang="en-ID" altLang="en-US"/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Tata cara (adat sopan santun, dan sebagainya) masyarakat beradab dalam memelihara hubungan baik antara sesama manusia.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Kertas yang ditempelkan pada kemasan barang (dagangan) yang memuat keterangan (misalnya nama, sifat, isi, asal) mengenai barang tersebut</a:t>
            </a:r>
          </a:p>
          <a:p>
            <a:pPr marL="514350" indent="-514350"/>
            <a:r>
              <a:rPr lang="en-ID" altLang="en-US"/>
              <a:t>(KBBI Daring)</a:t>
            </a:r>
          </a:p>
          <a:p>
            <a:pPr marL="0" indent="0">
              <a:buNone/>
            </a:pPr>
            <a:endParaRPr lang="en-ID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Etiket:</a:t>
            </a:r>
            <a:endParaRPr lang="en-ID" altLang="en-US"/>
          </a:p>
          <a:p>
            <a:r>
              <a:rPr lang="en-ID" altLang="en-US"/>
              <a:t>Etiket sering disepadankan artinya dengan etika.</a:t>
            </a:r>
          </a:p>
          <a:p>
            <a:r>
              <a:rPr lang="en-ID" altLang="en-US"/>
              <a:t>Etiket hanya berkaitan dengan cara berperilaku yang baik, sedangkan etika secara lebih kompleks, karena menelaah tentang kebaikan yang dimaksud dalam perilaku.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Moral:</a:t>
            </a:r>
            <a:endParaRPr lang="en-ID" altLang="en-US"/>
          </a:p>
          <a:p>
            <a:r>
              <a:rPr lang="en-ID" altLang="en-US"/>
              <a:t>Moral adalah kata lain berikutnya yang berdekatan dengan etika</a:t>
            </a:r>
          </a:p>
          <a:p>
            <a:r>
              <a:rPr lang="en-ID" altLang="en-US"/>
              <a:t>Bahkan ada pihak yang menggunakan moral dan etika bergantian, karena menganggap maknanya sama.</a:t>
            </a:r>
          </a:p>
          <a:p>
            <a:r>
              <a:rPr lang="en-ID" altLang="en-US"/>
              <a:t>Sedangkan pihak lainnya memahami etika lebih luas dari moralitas.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Moral</a:t>
            </a:r>
            <a:r>
              <a:rPr lang="en-ID" altLang="en-US"/>
              <a:t>:</a:t>
            </a:r>
          </a:p>
          <a:p>
            <a:r>
              <a:rPr lang="en-ID" altLang="en-US"/>
              <a:t>Asal kata </a:t>
            </a:r>
            <a:r>
              <a:rPr lang="en-ID" altLang="en-US" i="1"/>
              <a:t>mos</a:t>
            </a:r>
            <a:r>
              <a:rPr lang="en-ID" altLang="en-US"/>
              <a:t> (Latin).</a:t>
            </a:r>
          </a:p>
          <a:p>
            <a:r>
              <a:rPr lang="en-ID" altLang="en-US" i="1"/>
              <a:t>Mos</a:t>
            </a:r>
            <a:r>
              <a:rPr lang="en-ID" altLang="en-US"/>
              <a:t> (bentuk tunggal) berubah menjadi </a:t>
            </a:r>
            <a:r>
              <a:rPr lang="en-ID" altLang="en-US" i="1"/>
              <a:t>mores</a:t>
            </a:r>
            <a:r>
              <a:rPr lang="en-ID" altLang="en-US"/>
              <a:t> (bentuk jamak) berarti adat kebiasaan.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BAHASAN SEBELUMNYA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dirty="0" err="1"/>
              <a:t>Pengenalan</a:t>
            </a:r>
            <a:r>
              <a:rPr lang="en-ID" altLang="en-US" dirty="0"/>
              <a:t> </a:t>
            </a:r>
            <a:r>
              <a:rPr lang="en-ID" altLang="en-US" dirty="0" err="1"/>
              <a:t>lingkup</a:t>
            </a:r>
            <a:r>
              <a:rPr lang="en-ID" altLang="en-US" dirty="0"/>
              <a:t> </a:t>
            </a:r>
            <a:r>
              <a:rPr lang="en-ID" altLang="en-US" dirty="0" err="1"/>
              <a:t>Etika</a:t>
            </a:r>
            <a:r>
              <a:rPr lang="en-ID" altLang="en-US" dirty="0"/>
              <a:t> </a:t>
            </a:r>
            <a:r>
              <a:rPr lang="en-ID" altLang="en-US" dirty="0" err="1"/>
              <a:t>dan</a:t>
            </a:r>
            <a:r>
              <a:rPr lang="en-ID" altLang="en-US" dirty="0"/>
              <a:t> </a:t>
            </a:r>
            <a:r>
              <a:rPr lang="en-ID" altLang="en-US" dirty="0" err="1"/>
              <a:t>Regulasi</a:t>
            </a:r>
            <a:r>
              <a:rPr lang="en-ID" altLang="en-US" dirty="0"/>
              <a:t> </a:t>
            </a:r>
            <a:r>
              <a:rPr lang="en-ID" altLang="en-US" dirty="0" err="1"/>
              <a:t>Penyiaran</a:t>
            </a:r>
            <a:endParaRPr lang="en-ID" altLang="en-US" dirty="0"/>
          </a:p>
          <a:p>
            <a:r>
              <a:rPr lang="en-ID" altLang="en-US" dirty="0" err="1" smtClean="0"/>
              <a:t>Gambaran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perkembangan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penyiaran</a:t>
            </a:r>
            <a:r>
              <a:rPr lang="en-ID" altLang="en-US" dirty="0" smtClean="0"/>
              <a:t>, </a:t>
            </a:r>
            <a:r>
              <a:rPr lang="en-ID" altLang="en-US" dirty="0" err="1" smtClean="0"/>
              <a:t>terutama</a:t>
            </a:r>
            <a:r>
              <a:rPr lang="en-ID" altLang="en-US" dirty="0" smtClean="0"/>
              <a:t> era </a:t>
            </a:r>
            <a:r>
              <a:rPr lang="en-ID" altLang="en-US" dirty="0" err="1" smtClean="0"/>
              <a:t>teknologi</a:t>
            </a:r>
            <a:r>
              <a:rPr lang="en-ID" altLang="en-US" dirty="0" smtClean="0"/>
              <a:t> digital </a:t>
            </a:r>
            <a:r>
              <a:rPr lang="en-ID" altLang="en-US" dirty="0" err="1" smtClean="0"/>
              <a:t>dan</a:t>
            </a:r>
            <a:r>
              <a:rPr lang="en-ID" altLang="en-US" dirty="0" smtClean="0"/>
              <a:t> </a:t>
            </a:r>
            <a:r>
              <a:rPr lang="en-ID" altLang="en-US" i="1" dirty="0" smtClean="0"/>
              <a:t>artificial intelligence (AI).</a:t>
            </a:r>
            <a:endParaRPr lang="en-ID" altLang="en-US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46955"/>
          </a:xfrm>
        </p:spPr>
        <p:txBody>
          <a:bodyPr>
            <a:normAutofit fontScale="90000" lnSpcReduction="10000"/>
          </a:bodyPr>
          <a:lstStyle/>
          <a:p>
            <a:r>
              <a:rPr lang="en-ID" altLang="en-US" sz="2665" b="1"/>
              <a:t>Moral:</a:t>
            </a:r>
            <a:endParaRPr lang="en-ID" altLang="en-US" b="1"/>
          </a:p>
          <a:p>
            <a:pPr marL="457200" indent="-457200">
              <a:buFont typeface="+mj-lt"/>
              <a:buAutoNum type="arabicPeriod"/>
            </a:pPr>
            <a:r>
              <a:rPr lang="en-ID" altLang="en-US"/>
              <a:t>(Ajaran tentang) baik buruk yang diterima umum mengenai perbuatan, sikap, kewajiban, dan sebagainya; akhlak; budi pekerti; susila: -- mereka sudah bejat, mereka hanya minum-minum dan mabuk-mabuk, bermain judi, dan bermain perempuan</a:t>
            </a:r>
          </a:p>
          <a:p>
            <a:pPr marL="457200" indent="-457200">
              <a:buFont typeface="+mj-lt"/>
              <a:buAutoNum type="arabicPeriod"/>
            </a:pPr>
            <a:r>
              <a:rPr lang="en-ID" altLang="en-US"/>
              <a:t>Kondisi mental yang membuat orang tetap berani, bersemangat, bergairah, berdisiplin, dan sebagainya; isi hati atau keadaan perasaan sebagaimana terungkap dalam perbuatan: tentara kita memiliki -- dan daya tempur yang tinggi</a:t>
            </a:r>
          </a:p>
          <a:p>
            <a:pPr marL="457200" indent="-457200">
              <a:buFont typeface="+mj-lt"/>
              <a:buAutoNum type="arabicPeriod"/>
            </a:pPr>
            <a:r>
              <a:rPr lang="en-ID" altLang="en-US"/>
              <a:t>Ajaran kesusilaan yang dapat ditarik dari suatu cerita</a:t>
            </a:r>
          </a:p>
          <a:p>
            <a:pPr marL="0" indent="0">
              <a:buFont typeface="+mj-lt"/>
              <a:buNone/>
            </a:pPr>
            <a:r>
              <a:rPr lang="en-ID" altLang="en-US"/>
              <a:t>      (KBBI Daring)</a:t>
            </a:r>
          </a:p>
          <a:p>
            <a:pPr marL="457200" indent="-457200">
              <a:buFont typeface="+mj-lt"/>
              <a:buAutoNum type="arabicPeriod"/>
            </a:pPr>
            <a:endParaRPr lang="en-ID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215"/>
            <a:ext cx="8229600" cy="828675"/>
          </a:xfrm>
        </p:spPr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32890"/>
            <a:ext cx="8229600" cy="5311775"/>
          </a:xfrm>
        </p:spPr>
        <p:txBody>
          <a:bodyPr>
            <a:normAutofit/>
          </a:bodyPr>
          <a:lstStyle/>
          <a:p>
            <a:r>
              <a:rPr lang="en-ID" altLang="en-US" b="1"/>
              <a:t>Nilai:</a:t>
            </a:r>
            <a:endParaRPr lang="en-ID" altLang="en-US"/>
          </a:p>
          <a:p>
            <a:pPr marL="342900" indent="-342900">
              <a:buFont typeface="+mj-lt"/>
              <a:buAutoNum type="arabicPeriod"/>
            </a:pPr>
            <a:r>
              <a:rPr lang="en-ID" altLang="en-US"/>
              <a:t>Harga (dalam arti taksiran harga): sebenarnya tidak ada ukuran yang pasti untuk menentukan -- intan</a:t>
            </a:r>
          </a:p>
          <a:p>
            <a:pPr marL="342900" indent="-342900">
              <a:buFont typeface="+mj-lt"/>
              <a:buAutoNum type="arabicPeriod"/>
            </a:pPr>
            <a:r>
              <a:rPr lang="en-ID" altLang="en-US"/>
              <a:t>Harga uang (dibandingkan dengan harga uang yang lain): -- rupiah terus menurun</a:t>
            </a:r>
          </a:p>
          <a:p>
            <a:pPr marL="342900" indent="-342900">
              <a:buFont typeface="+mj-lt"/>
              <a:buAutoNum type="arabicPeriod"/>
            </a:pPr>
            <a:r>
              <a:rPr lang="en-ID" altLang="en-US"/>
              <a:t>Angka kepandaian; biji; ponten: rata-rata -- mata pelajarannya adalah sembilan; sekurang-kurangnya -- tujuh untuk ilmu pasti baru dapat diterima di akademi teknik itu.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859655"/>
          </a:xfrm>
        </p:spPr>
        <p:txBody>
          <a:bodyPr>
            <a:normAutofit lnSpcReduction="10000"/>
          </a:bodyPr>
          <a:lstStyle/>
          <a:p>
            <a:r>
              <a:rPr lang="en-ID" altLang="en-US" b="1"/>
              <a:t>Nilai:</a:t>
            </a:r>
            <a:endParaRPr lang="en-ID" altLang="en-US"/>
          </a:p>
          <a:p>
            <a:pPr marL="514350" indent="-514350">
              <a:buFont typeface="+mj-lt"/>
              <a:buAutoNum type="arabicPeriod" startAt="4"/>
            </a:pPr>
            <a:r>
              <a:rPr lang="en-ID" altLang="en-US">
                <a:sym typeface="+mn-ea"/>
              </a:rPr>
              <a:t>Banyak sedikitnya isi; kadar; mutu: -- gizi berbagai jeruk hampir sama; suatu karya sastra yang tinggi --nya</a:t>
            </a:r>
            <a:endParaRPr lang="en-ID" altLang="en-US"/>
          </a:p>
          <a:p>
            <a:pPr marL="514350" indent="-514350">
              <a:buFont typeface="+mj-lt"/>
              <a:buAutoNum type="arabicPeriod" startAt="4"/>
            </a:pPr>
            <a:r>
              <a:rPr lang="en-ID" altLang="en-US" b="1">
                <a:sym typeface="+mn-ea"/>
              </a:rPr>
              <a:t>Sifat-sifat (hal-hal) yang penting atau berguna bagi kemanusiaan: -- tradisional yang dapat mendorong pembangunan perlu kita kembangkan</a:t>
            </a:r>
            <a:endParaRPr lang="en-ID" altLang="en-US" b="1"/>
          </a:p>
          <a:p>
            <a:pPr marL="514350" indent="-514350">
              <a:buFont typeface="+mj-lt"/>
              <a:buAutoNum type="arabicPeriod" startAt="4"/>
            </a:pPr>
            <a:r>
              <a:rPr lang="en-ID" altLang="en-US" b="1">
                <a:sym typeface="+mn-ea"/>
              </a:rPr>
              <a:t>Sesuatu yang menyempurnakan manusia sesuai dengan hakikatnya: etika dan -- berhubungan erat</a:t>
            </a:r>
            <a:endParaRPr lang="en-ID" altLang="en-US" b="1"/>
          </a:p>
          <a:p>
            <a:pPr marL="514350" indent="-514350"/>
            <a:r>
              <a:rPr lang="en-ID" altLang="en-US"/>
              <a:t>(KBBI Daring)</a:t>
            </a:r>
            <a:endParaRPr lang="en-ID" altLang="en-US" b="1"/>
          </a:p>
          <a:p>
            <a:pPr marL="514350" indent="-514350"/>
            <a:endParaRPr lang="en-ID" altLang="en-US" b="1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04215"/>
            <a:ext cx="8229600" cy="798195"/>
          </a:xfrm>
        </p:spPr>
        <p:txBody>
          <a:bodyPr>
            <a:normAutofit fontScale="90000"/>
          </a:bodyPr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84960"/>
            <a:ext cx="8229600" cy="5228590"/>
          </a:xfrm>
        </p:spPr>
        <p:txBody>
          <a:bodyPr>
            <a:normAutofit fontScale="90000"/>
          </a:bodyPr>
          <a:lstStyle/>
          <a:p>
            <a:r>
              <a:rPr lang="en-ID" altLang="en-US" b="1"/>
              <a:t>Aturan:</a:t>
            </a:r>
            <a:endParaRPr lang="en-ID" altLang="en-US"/>
          </a:p>
          <a:p>
            <a:pPr marL="457200" indent="-457200">
              <a:buAutoNum type="arabicPeriod"/>
            </a:pPr>
            <a:r>
              <a:rPr lang="en-ID" altLang="en-US"/>
              <a:t>Hasil perbuatan mengatur; (segala sesuatu) yang sudah diatur: ~ rumahnya ala Barat</a:t>
            </a:r>
          </a:p>
          <a:p>
            <a:pPr marL="457200" indent="-457200">
              <a:buAutoNum type="arabicPeriod"/>
            </a:pPr>
            <a:r>
              <a:rPr lang="en-ID" altLang="en-US"/>
              <a:t>Cara (ketentuan, patokan, petunjuk, perintah) yang telah ditetapkan supaya diturut: kita harus menurut ~ lalu lintas di jalan; bagaimana ~ minum obat ini?</a:t>
            </a:r>
          </a:p>
          <a:p>
            <a:pPr marL="457200" indent="-457200">
              <a:buAutoNum type="arabicPeriod"/>
            </a:pPr>
            <a:r>
              <a:rPr lang="en-ID" altLang="en-US"/>
              <a:t> Tindakan atau perbuatan yang harus dijalankan: panitia sedang membicarakan ~ memberantas penyakit malaria</a:t>
            </a:r>
          </a:p>
          <a:p>
            <a:pPr marL="457200" indent="-457200">
              <a:buAutoNum type="arabicPeriod"/>
            </a:pPr>
            <a:r>
              <a:rPr lang="en-ID" altLang="en-US"/>
              <a:t> Adat sopan santun; ketertiban: dia tidak tahu ~</a:t>
            </a:r>
          </a:p>
          <a:p>
            <a:pPr marL="457200" indent="-457200">
              <a:buAutoNum type="arabicPeriod"/>
            </a:pPr>
            <a:r>
              <a:rPr lang="en-ID" altLang="en-US"/>
              <a:t> Seharusnya; menurut (kebiasaan dan sebagainya); biasanya: ~ (nya) dia harus datang sendiri</a:t>
            </a:r>
          </a:p>
          <a:p>
            <a:pPr marL="0" indent="0">
              <a:buNone/>
            </a:pPr>
            <a:endParaRPr lang="en-ID" altLang="en-US"/>
          </a:p>
          <a:p>
            <a:pPr marL="457200" indent="-457200">
              <a:buAutoNum type="arabicPeriod"/>
            </a:pPr>
            <a:r>
              <a:rPr lang="en-ID" altLang="en-US"/>
              <a:t>(KBBI Daring)</a:t>
            </a:r>
          </a:p>
          <a:p>
            <a:pPr marL="457200" indent="-457200"/>
            <a:endParaRPr lang="en-ID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Peraturan:</a:t>
            </a:r>
            <a:endParaRPr lang="en-ID" altLang="en-US"/>
          </a:p>
          <a:p>
            <a:r>
              <a:rPr lang="en-ID" altLang="en-US"/>
              <a:t>Tatanan (petunjuk, kaidah, ketentuan) yang dibuat untuk mengatur: ~ gaji pegawai; ~ pemerintah</a:t>
            </a:r>
          </a:p>
          <a:p>
            <a:r>
              <a:rPr lang="en-ID" altLang="en-US"/>
              <a:t>Hubungan keluarga (kepada): Bunda Raja Ahmad itu ~ saudara dua pupu kepada ayahanda</a:t>
            </a:r>
          </a:p>
          <a:p>
            <a:pPr marL="0" indent="0">
              <a:buNone/>
            </a:pPr>
            <a:endParaRPr lang="en-ID" altLang="en-US"/>
          </a:p>
          <a:p>
            <a:r>
              <a:rPr lang="en-ID" altLang="en-US"/>
              <a:t>(KBBI Daring)</a:t>
            </a:r>
          </a:p>
          <a:p>
            <a:endParaRPr lang="en-ID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ETIKA DAN ISTILAH TERKAIT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Ketentuan:</a:t>
            </a:r>
            <a:r>
              <a:rPr lang="en-ID" altLang="en-US"/>
              <a:t>    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Sesuatu yang sudah tentu atau yang telah ditentukan; ketetapan: setelah ujian, kini kita tinggal menantikan ~ nasib saja; ~ yang lama masih tetap berlaku</a:t>
            </a:r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Kepastian: dengan adanya ~ itu setiap pegawai boleh melakukan kerja tambahan</a:t>
            </a:r>
          </a:p>
          <a:p>
            <a:pPr marL="514350" indent="-514350">
              <a:buFont typeface="+mj-lt"/>
              <a:buAutoNum type="arabicPeriod"/>
            </a:pPr>
            <a:endParaRPr lang="en-ID" altLang="en-US"/>
          </a:p>
          <a:p>
            <a:pPr marL="514350" indent="-514350">
              <a:buNone/>
            </a:pPr>
            <a:r>
              <a:rPr lang="en-ID" altLang="en-US"/>
              <a:t>      (KBBI Daring)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ISTILAH PENGANTAR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Regulasi (</a:t>
            </a:r>
            <a:r>
              <a:rPr lang="en-ID" altLang="en-US" b="1" i="1"/>
              <a:t>Regulation</a:t>
            </a:r>
            <a:r>
              <a:rPr lang="en-ID" altLang="en-US" b="1"/>
              <a:t>):</a:t>
            </a:r>
            <a:r>
              <a:rPr lang="en-ID" altLang="en-US"/>
              <a:t> Pengaturan  (Sumber:  KBBI Daring).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5440"/>
            <a:ext cx="8229600" cy="887095"/>
          </a:xfrm>
        </p:spPr>
        <p:txBody>
          <a:bodyPr>
            <a:normAutofit/>
          </a:bodyPr>
          <a:lstStyle/>
          <a:p>
            <a:r>
              <a:rPr lang="en-ID" dirty="0" smtClean="0"/>
              <a:t>PENYIARAN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616624"/>
          </a:xfrm>
        </p:spPr>
        <p:txBody>
          <a:bodyPr>
            <a:normAutofit fontScale="92500" lnSpcReduction="10000"/>
          </a:bodyPr>
          <a:lstStyle/>
          <a:p>
            <a:r>
              <a:rPr lang="en-ID" altLang="en-US" b="1" dirty="0" err="1"/>
              <a:t>Penyiaran:</a:t>
            </a:r>
          </a:p>
          <a:p>
            <a:pPr marL="0" indent="0">
              <a:buNone/>
            </a:pPr>
            <a:endParaRPr lang="en-US" b="1" dirty="0" err="1"/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Penyiaran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siaran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penyiaran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>
                <a:solidFill>
                  <a:srgbClr val="0070C0"/>
                </a:solidFill>
              </a:rPr>
              <a:t>Siaran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, </a:t>
            </a:r>
            <a:r>
              <a:rPr lang="en-US" dirty="0" err="1"/>
              <a:t>gambar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, </a:t>
            </a:r>
            <a:r>
              <a:rPr lang="en-US" dirty="0" err="1"/>
              <a:t>karakter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 smtClean="0"/>
              <a:t>siaran</a:t>
            </a:r>
            <a:r>
              <a:rPr lang="en-US" dirty="0" smtClean="0"/>
              <a:t>. </a:t>
            </a:r>
            <a:r>
              <a:rPr lang="en-US" dirty="0" err="1">
                <a:solidFill>
                  <a:srgbClr val="0070C0"/>
                </a:solidFill>
              </a:rPr>
              <a:t>Penyiaran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pemancarluasan</a:t>
            </a:r>
            <a:r>
              <a:rPr lang="en-US" dirty="0"/>
              <a:t> </a:t>
            </a:r>
            <a:r>
              <a:rPr lang="en-US" dirty="0" err="1"/>
              <a:t>siaran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pemancaran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 smtClean="0"/>
              <a:t>transmisi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darat</a:t>
            </a:r>
            <a:r>
              <a:rPr lang="en-US" dirty="0"/>
              <a:t>, di </a:t>
            </a:r>
            <a:r>
              <a:rPr lang="en-US" dirty="0" err="1"/>
              <a:t>laut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antariksa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 smtClean="0"/>
              <a:t>spektrum</a:t>
            </a:r>
            <a:r>
              <a:rPr lang="en-US" dirty="0" smtClean="0"/>
              <a:t> </a:t>
            </a:r>
            <a:r>
              <a:rPr lang="en-US" dirty="0" err="1" smtClean="0"/>
              <a:t>frekuensi</a:t>
            </a:r>
            <a:r>
              <a:rPr lang="en-US" dirty="0" smtClean="0"/>
              <a:t> radio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, </a:t>
            </a:r>
            <a:r>
              <a:rPr lang="en-US" dirty="0" err="1" smtClean="0"/>
              <a:t>kabel</a:t>
            </a:r>
            <a:r>
              <a:rPr lang="en-US" dirty="0" smtClean="0"/>
              <a:t>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media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serentak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bersamaan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 smtClean="0"/>
              <a:t>siaran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altLang="en-US" dirty="0"/>
              <a:t>BAHASAN HARI INI, </a:t>
            </a:r>
            <a:br>
              <a:rPr lang="en-ID" altLang="en-US" dirty="0"/>
            </a:br>
            <a:r>
              <a:rPr lang="en-ID" altLang="en-US" dirty="0" smtClean="0"/>
              <a:t>01 </a:t>
            </a:r>
            <a:r>
              <a:rPr lang="en-ID" altLang="en-US" dirty="0" smtClean="0"/>
              <a:t>OKTOBER </a:t>
            </a:r>
            <a:r>
              <a:rPr lang="en-ID" altLang="en-US" dirty="0" smtClean="0"/>
              <a:t>2025</a:t>
            </a:r>
            <a:endParaRPr lang="en-ID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dirty="0" err="1"/>
              <a:t>Pengertian</a:t>
            </a:r>
            <a:r>
              <a:rPr lang="en-ID" altLang="en-US" dirty="0"/>
              <a:t> </a:t>
            </a:r>
            <a:r>
              <a:rPr lang="en-ID" altLang="en-US" b="1" dirty="0" err="1"/>
              <a:t>etika</a:t>
            </a:r>
            <a:r>
              <a:rPr lang="en-ID" altLang="en-US" b="1" dirty="0"/>
              <a:t>, </a:t>
            </a:r>
            <a:r>
              <a:rPr lang="en-ID" altLang="en-US" b="1" dirty="0" err="1"/>
              <a:t>regulasi</a:t>
            </a:r>
            <a:r>
              <a:rPr lang="en-ID" altLang="en-US" b="1" dirty="0"/>
              <a:t>, </a:t>
            </a:r>
            <a:r>
              <a:rPr lang="en-ID" altLang="en-US" b="1" dirty="0" err="1"/>
              <a:t>penyiaran</a:t>
            </a:r>
            <a:r>
              <a:rPr lang="en-ID" altLang="en-US" dirty="0"/>
              <a:t> </a:t>
            </a:r>
            <a:r>
              <a:rPr lang="en-ID" altLang="en-US" dirty="0" err="1"/>
              <a:t>dan</a:t>
            </a:r>
            <a:r>
              <a:rPr lang="en-ID" altLang="en-US" dirty="0"/>
              <a:t> </a:t>
            </a:r>
            <a:r>
              <a:rPr lang="en-ID" altLang="en-US" dirty="0" err="1"/>
              <a:t>ragam</a:t>
            </a:r>
            <a:r>
              <a:rPr lang="en-ID" altLang="en-US" dirty="0"/>
              <a:t> media </a:t>
            </a:r>
            <a:r>
              <a:rPr lang="en-ID" altLang="en-US" dirty="0" err="1"/>
              <a:t>massa</a:t>
            </a:r>
            <a:r>
              <a:rPr lang="en-ID" altLang="en-US" dirty="0"/>
              <a:t> </a:t>
            </a:r>
            <a:r>
              <a:rPr lang="en-ID" altLang="en-US" dirty="0" err="1"/>
              <a:t>diikuti</a:t>
            </a:r>
            <a:r>
              <a:rPr lang="en-ID" altLang="en-US" dirty="0"/>
              <a:t> </a:t>
            </a:r>
            <a:r>
              <a:rPr lang="en-ID" altLang="en-US" dirty="0" err="1" smtClean="0"/>
              <a:t>perkembangannya</a:t>
            </a:r>
            <a:r>
              <a:rPr lang="en-ID" altLang="en-US" dirty="0" smtClean="0"/>
              <a:t>, </a:t>
            </a:r>
            <a:r>
              <a:rPr lang="en-ID" altLang="en-US" dirty="0" err="1" smtClean="0"/>
              <a:t>termasuk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penyiaran</a:t>
            </a:r>
            <a:r>
              <a:rPr lang="en-ID" altLang="en-US" dirty="0" smtClean="0"/>
              <a:t> era </a:t>
            </a:r>
            <a:r>
              <a:rPr lang="en-ID" altLang="en-US" dirty="0" err="1" smtClean="0"/>
              <a:t>teknologi</a:t>
            </a:r>
            <a:r>
              <a:rPr lang="en-ID" altLang="en-US" dirty="0" smtClean="0"/>
              <a:t> digital </a:t>
            </a:r>
            <a:r>
              <a:rPr lang="en-ID" altLang="en-US" dirty="0" err="1" smtClean="0"/>
              <a:t>dan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penggunaan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kecerdasan</a:t>
            </a:r>
            <a:r>
              <a:rPr lang="en-ID" altLang="en-US" dirty="0" smtClean="0"/>
              <a:t> </a:t>
            </a:r>
            <a:r>
              <a:rPr lang="en-ID" altLang="en-US" dirty="0" err="1" smtClean="0"/>
              <a:t>buatan</a:t>
            </a:r>
            <a:r>
              <a:rPr lang="en-ID" altLang="en-US" dirty="0" smtClean="0"/>
              <a:t>/</a:t>
            </a:r>
            <a:r>
              <a:rPr lang="en-ID" altLang="en-US" i="1" dirty="0" smtClean="0"/>
              <a:t>artificial intelligence (AI)</a:t>
            </a:r>
            <a:r>
              <a:rPr lang="en-ID" altLang="en-US" dirty="0" smtClean="0"/>
              <a:t>.</a:t>
            </a:r>
            <a:endParaRPr lang="en-ID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ISTILAH PENGANTAR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Etika (</a:t>
            </a:r>
            <a:r>
              <a:rPr lang="en-ID" altLang="en-US" b="1" i="1"/>
              <a:t>Ethics</a:t>
            </a:r>
            <a:r>
              <a:rPr lang="en-ID" altLang="en-US" b="1"/>
              <a:t>)</a:t>
            </a:r>
            <a:r>
              <a:rPr lang="en-ID" altLang="en-US"/>
              <a:t>: Kaidah-kaidah yang membimbing manusia untuk mengatur kelakuannya sehingga menjadi lurus dan baik dalam keselarasannya  antara individu dengan masyarakat, semesta alam dan Tuhan.</a:t>
            </a:r>
          </a:p>
          <a:p>
            <a:endParaRPr lang="en-ID" altLang="en-US"/>
          </a:p>
          <a:p>
            <a:r>
              <a:rPr lang="en-ID" altLang="en-US"/>
              <a:t>( Sumber: </a:t>
            </a:r>
            <a:r>
              <a:rPr lang="en-ID" altLang="en-US" i="1"/>
              <a:t>Kamus Komunikasi,</a:t>
            </a:r>
            <a:r>
              <a:rPr lang="en-ID" altLang="en-US"/>
              <a:t> Onong Uchjana Effendy, Penerbit Mandar Maju, Bandung, 1989: 121)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altLang="en-US"/>
              <a:t>ASAL/ARTI KATA ETIKA </a:t>
            </a:r>
            <a:br>
              <a:rPr lang="en-ID" altLang="en-US"/>
            </a:br>
            <a:r>
              <a:rPr lang="en-ID" altLang="en-US"/>
              <a:t>(Sumber: Junaedi, Fajar, 2020:4-23)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ID" altLang="en-US"/>
          </a:p>
          <a:p>
            <a:r>
              <a:rPr lang="en-ID" altLang="en-US"/>
              <a:t>/Etika/ berasal dari kata  </a:t>
            </a:r>
            <a:r>
              <a:rPr lang="en-ID" altLang="en-US" i="1"/>
              <a:t>ethos </a:t>
            </a:r>
            <a:r>
              <a:rPr lang="en-ID" altLang="en-US"/>
              <a:t>(Yunani). </a:t>
            </a:r>
          </a:p>
          <a:p>
            <a:r>
              <a:rPr lang="en-ID" altLang="en-US" i="1"/>
              <a:t>Ethos </a:t>
            </a:r>
            <a:r>
              <a:rPr lang="en-ID" altLang="en-US"/>
              <a:t>(bentuk tunggal), memiliki banyak arti, a.l: tempat tinggal yang biasa, kebiasaan, adat, akhlak, watak, sikap, perasaan, dan cara berpikir.</a:t>
            </a:r>
          </a:p>
          <a:p>
            <a:r>
              <a:rPr lang="en-ID" altLang="en-US" i="1"/>
              <a:t>Ta etha</a:t>
            </a:r>
            <a:r>
              <a:rPr lang="en-ID" altLang="en-US"/>
              <a:t> (bentuk jamak): </a:t>
            </a:r>
            <a:r>
              <a:rPr lang="en-ID" altLang="en-US" b="1"/>
              <a:t>adat kebiasaan</a:t>
            </a:r>
            <a:r>
              <a:rPr lang="en-ID" altLang="en-US"/>
              <a:t>  </a:t>
            </a:r>
          </a:p>
          <a:p>
            <a:endParaRPr lang="en-ID" altLang="en-US"/>
          </a:p>
          <a:p>
            <a:r>
              <a:rPr lang="en-ID" altLang="en-US"/>
              <a:t>Selain </a:t>
            </a:r>
            <a:r>
              <a:rPr lang="en-ID" altLang="en-US" b="1"/>
              <a:t>etika</a:t>
            </a:r>
            <a:r>
              <a:rPr lang="en-ID" altLang="en-US"/>
              <a:t>, kata </a:t>
            </a:r>
            <a:r>
              <a:rPr lang="en-ID" altLang="en-US" b="1" i="1"/>
              <a:t>ethos</a:t>
            </a:r>
            <a:r>
              <a:rPr lang="en-ID" altLang="en-US"/>
              <a:t> juga digunakan dalam kehidupan sehari-hari, misal </a:t>
            </a:r>
            <a:r>
              <a:rPr lang="en-ID" altLang="en-US" b="1" i="1"/>
              <a:t>ethos </a:t>
            </a:r>
            <a:r>
              <a:rPr lang="en-ID" altLang="en-US" b="1"/>
              <a:t>-- (KBBI Daring) etos kerja:</a:t>
            </a:r>
            <a:r>
              <a:rPr lang="en-ID" altLang="en-US"/>
              <a:t> Semangat kerja yg menjadi ciri khas dan keyakinan seseorang atau suatu kelompok.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ASAL/ARTI KATA ETIKA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 b="1"/>
              <a:t>Etos</a:t>
            </a:r>
            <a:r>
              <a:rPr lang="en-ID" altLang="en-US"/>
              <a:t> (KBBI Daring):  Pandangan hidup yang khas dari suatu golongan sosial.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ARTI ETIKA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altLang="en-US"/>
              <a:t>Berdasarkan asal-usul kata,  </a:t>
            </a:r>
            <a:r>
              <a:rPr lang="en-ID" altLang="en-US" b="1"/>
              <a:t>etika</a:t>
            </a:r>
            <a:r>
              <a:rPr lang="en-ID" altLang="en-US"/>
              <a:t> diartikan sebagai ilmu tentang apa (hal) yang biasa dilakukan atau ilmu tentang adat kebiasaan. </a:t>
            </a:r>
          </a:p>
          <a:p>
            <a:pPr marL="0" indent="0">
              <a:buNone/>
            </a:pPr>
            <a:r>
              <a:rPr lang="en-ID" altLang="en-US"/>
              <a:t>   (berdasarkan pandangan Kees Bertens)</a:t>
            </a:r>
          </a:p>
          <a:p>
            <a:endParaRPr lang="en-ID" altLang="en-US"/>
          </a:p>
          <a:p>
            <a:r>
              <a:rPr lang="en-ID" altLang="en-US"/>
              <a:t>Etika berkaitan dengan nilai-nilai, tata cara hidup yang baik, aturan hidup yang baik, baik pada diri seseorang maupun pada suatu masyarakat atau kelompok masyarakat. </a:t>
            </a:r>
          </a:p>
          <a:p>
            <a:pPr marL="0" indent="0">
              <a:buNone/>
            </a:pPr>
            <a:r>
              <a:rPr lang="en-ID" altLang="en-US"/>
              <a:t>   (uraian Sonny Keraf)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PENGERTIAN ETIKA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ID" altLang="en-US"/>
              <a:t>Kata etika dapat dipakai dalam arti sebagai nilai-nilai dan norma-norma moral yang menjadi pegangan bagi seseorang atau suatu kelompok dalam mengatur tingkah lakunya (Kees Bertens).</a:t>
            </a:r>
          </a:p>
          <a:p>
            <a:pPr marL="514350" indent="-514350">
              <a:buFont typeface="+mj-lt"/>
              <a:buAutoNum type="arabicPeriod"/>
            </a:pPr>
            <a:endParaRPr lang="en-ID" altLang="en-US"/>
          </a:p>
          <a:p>
            <a:pPr marL="514350" indent="-514350">
              <a:buFont typeface="+mj-lt"/>
              <a:buAutoNum type="arabicPeriod"/>
            </a:pPr>
            <a:r>
              <a:rPr lang="en-ID" altLang="en-US"/>
              <a:t>Etika dapat diartikan sebagai pembuatan keputusan moral. Moralitas dalam hal ini berkaitan dengan kepercayaan dan tindakan yang dilakukan manusia atas perbuatan baik dan buruk (Jorge Reina Schement)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altLang="en-US"/>
              <a:t>PENGERTIAN ETIKA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ID" altLang="en-US"/>
              <a:t>Etika dapat diartikan sebagai kumpulan asas atau nilai moral. Hal yang dimaksud di sini adalah kode etik (Kees Bertens)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ID" altLang="en-US"/>
              <a:t>Etika mempunyai arti sebagai ilmu yang mempelajari tentang hal yang baik dan buruk.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1283</Words>
  <Application>Microsoft Office PowerPoint</Application>
  <PresentationFormat>On-screen Show (4:3)</PresentationFormat>
  <Paragraphs>131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Flow</vt:lpstr>
      <vt:lpstr>PowerPoint Presentation</vt:lpstr>
      <vt:lpstr>BAHASAN SEBELUMNYA</vt:lpstr>
      <vt:lpstr>BAHASAN HARI INI,  01 OKTOBER 2025</vt:lpstr>
      <vt:lpstr>ISTILAH PENGANTAR </vt:lpstr>
      <vt:lpstr>ASAL/ARTI KATA ETIKA  (Sumber: Junaedi, Fajar, 2020:4-23) </vt:lpstr>
      <vt:lpstr>ASAL/ARTI KATA ETIKA</vt:lpstr>
      <vt:lpstr>ARTI ETIKA</vt:lpstr>
      <vt:lpstr>PENGERTIAN ETIKA</vt:lpstr>
      <vt:lpstr>PENGERTIAN ETIKA</vt:lpstr>
      <vt:lpstr>PERANAN/KEGUNAAN ETIKA</vt:lpstr>
      <vt:lpstr>PERANAN ETIKA DALAM MASYARAKAT MODERN</vt:lpstr>
      <vt:lpstr>ETIKA DAN KOMUNIKASI </vt:lpstr>
      <vt:lpstr>PEMAHAMAN ETIKA 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ETIKA DAN ISTILAH TERKAIT</vt:lpstr>
      <vt:lpstr>ISTILAH PENGANTAR</vt:lpstr>
      <vt:lpstr>PENYIARAN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 HOME</dc:creator>
  <cp:lastModifiedBy>COMP HOME</cp:lastModifiedBy>
  <cp:revision>12</cp:revision>
  <dcterms:created xsi:type="dcterms:W3CDTF">2023-03-15T03:07:00Z</dcterms:created>
  <dcterms:modified xsi:type="dcterms:W3CDTF">2025-10-01T02:31:18Z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24A618DD12C14354AB7C417A11B3567E</vt:lpwstr>
  </property>
  <property fmtid="{D5CDD505-2E9C-101B-9397-08002B2CF9AE}" pid="3" name="KSOProductBuildVer">
    <vt:lpwstr>1033-11.2.0.11486</vt:lpwstr>
  </property>
</Properties>
</file>